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9144000" cy="5143500" type="screen16x9"/>
  <p:notesSz cx="9144000" cy="6858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72" y="4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32e08d1bfd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g232e08d1bfd_1_1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61" name="Google Shape;61;g232e08d1bfd_1_14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18596fc9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218596fc91_0_1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218596fc91_0_13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18596fc9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218596fc91_0_2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218596fc91_0_28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18596fc91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218596fc91_0_7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218596fc91_0_7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218596fc9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218596fc91_0_5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218596fc91_0_5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218596fc9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218596fc91_0_4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2218596fc91_0_43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18596fc9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18596fc91_0_3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2218596fc91_0_36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8596fc9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218596fc91_0_2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218596fc91_0_21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218596fc9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218596fc91_0_8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2218596fc91_0_86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32d543b87b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232d543b87b_0_16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03" name="Google Shape;203;g232d543b87b_0_166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32d543b87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32d543b87b_0_3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232d543b87b_0_32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32d543b87b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g232d543b87b_0_9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70" name="Google Shape;70;g232d543b87b_0_95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3c7c23322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3c7c233228_0_1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23c7c233228_0_12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3f20c677c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3f20c677cb_0_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23f20c677cb_0_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218596fc9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218596fc91_0_11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2218596fc91_0_118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218596fc91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218596fc91_0_12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218596fc91_0_126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32d543b87b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32d543b87b_0_21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32d543b87b_0_212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218596fc91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218596fc91_0_14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218596fc91_0_142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32d543b87b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32d543b87b_0_8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232d543b87b_0_88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32d543b87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32d543b87b_0_6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232d543b87b_0_67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32d543b87b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232d543b87b_0_16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3" name="Google Shape;93;g232d543b87b_0_16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32d543b87b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32d543b87b_0_6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232d543b87b_0_6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2d543b87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32d543b87b_0_3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232d543b87b_0_3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3c7c23322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3c7c233228_0_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23c7c233228_0_5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218596fc9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218596fc91_0_57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2218596fc91_0_57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4F81BD"/>
              </a:buClr>
              <a:buSzPts val="2400"/>
              <a:buFont typeface="Arial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  <a:defRPr sz="2000"/>
            </a:lvl1pPr>
            <a:lvl2pPr marL="914400" lvl="1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/>
            </a:lvl2pPr>
            <a:lvl3pPr marL="1371600" lvl="2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/>
            </a:lvl3pPr>
            <a:lvl4pPr marL="1828800" lvl="3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4pPr>
            <a:lvl5pPr marL="2286000" lvl="4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5pPr>
            <a:lvl6pPr marL="2743200" lvl="5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marR="0" lvl="0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8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000" b="1">
                <a:solidFill>
                  <a:srgbClr val="4F81BD"/>
                </a:solidFill>
              </a:rPr>
              <a:t>802.15.4 Project</a:t>
            </a:r>
            <a:endParaRPr b="1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555"/>
              <a:buFont typeface="Arial"/>
              <a:buNone/>
            </a:pPr>
            <a:r>
              <a:rPr lang="en-US" b="1">
                <a:solidFill>
                  <a:schemeClr val="accent1"/>
                </a:solidFill>
              </a:rPr>
              <a:t>The Northernites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572100" y="3727400"/>
            <a:ext cx="79998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</a:pPr>
            <a:r>
              <a:rPr lang="en-US" sz="1600" b="1">
                <a:solidFill>
                  <a:schemeClr val="accent1"/>
                </a:solidFill>
              </a:rPr>
              <a:t>Sam Weismuller, SangRyul “Eric” Pae, Jay Cordaro</a:t>
            </a:r>
            <a:r>
              <a:rPr lang="en-US" sz="1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600"/>
              <a:buNone/>
            </a:pPr>
            <a:r>
              <a:rPr lang="en-US" sz="1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MAS 2023 Students UC San Diego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472594" y="4323509"/>
            <a:ext cx="405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Discrete components case for AT86RF215 equivalent modeling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 by adjusting required comp specs+ chosen comp specs.)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2500"/>
            <a:ext cx="9143999" cy="2296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AT86RF215 specifications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 by AT86RF215 specification vs. provided sensitivity)</a:t>
            </a:r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1575"/>
            <a:ext cx="9144002" cy="2310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3055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Required Eb/No for BPSK+ReedSolomon(15,11)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( assumed for link budget calculation target )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8" name="Google Shape;158;p26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520" y="1200150"/>
            <a:ext cx="4276965" cy="33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Discrete components model for AT86RF215 for our design</a:t>
            </a: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25375"/>
            <a:ext cx="9143998" cy="2303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Discrete components case- improved by removing BPF</a:t>
            </a:r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98259"/>
            <a:ext cx="9143998" cy="23089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AT86RF215 our 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 by AT86RF215 specification vs. provided sensitivity)</a:t>
            </a:r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58770"/>
            <a:ext cx="9143998" cy="2292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135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Cascaded  calculation equivalent to AT86RF215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required component specifications + ADC making the performance same to the AT86RF215 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0908"/>
            <a:ext cx="9143999" cy="2191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Cascaded  calculation equivalent to AT86RF215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 required component specifications + ADC we can use</a:t>
            </a:r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41722"/>
            <a:ext cx="9144000" cy="2174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4300" b="1">
                <a:solidFill>
                  <a:srgbClr val="4F81BD"/>
                </a:solidFill>
              </a:rPr>
              <a:t>TX</a:t>
            </a:r>
            <a:endParaRPr sz="4600" b="1">
              <a:solidFill>
                <a:srgbClr val="4F81BD"/>
              </a:solidFill>
            </a:endParaRPr>
          </a:p>
        </p:txBody>
      </p:sp>
      <p:sp>
        <p:nvSpPr>
          <p:cNvPr id="206" name="Google Shape;20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4F81BD"/>
                </a:solidFill>
              </a:rPr>
              <a:t>Transmitter</a:t>
            </a:r>
            <a:endParaRPr/>
          </a:p>
        </p:txBody>
      </p:sp>
      <p:sp>
        <p:nvSpPr>
          <p:cNvPr id="213" name="Google Shape;213;p33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14" name="Google Shape;21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225725"/>
            <a:ext cx="8839201" cy="391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2000" b="1">
                <a:solidFill>
                  <a:srgbClr val="4F81BD"/>
                </a:solidFill>
              </a:rPr>
              <a:t>802.15.4 Project</a:t>
            </a:r>
            <a:br>
              <a:rPr lang="en-US" b="1">
                <a:solidFill>
                  <a:schemeClr val="accent1"/>
                </a:solidFill>
              </a:rPr>
            </a:br>
            <a:r>
              <a:rPr lang="en-US" b="1">
                <a:solidFill>
                  <a:srgbClr val="4F81BD"/>
                </a:solidFill>
              </a:rPr>
              <a:t>RF</a:t>
            </a:r>
            <a:r>
              <a:rPr lang="en-US" sz="3600" b="1">
                <a:solidFill>
                  <a:srgbClr val="4F81BD"/>
                </a:solidFill>
              </a:rPr>
              <a:t> Front End </a:t>
            </a:r>
            <a:endParaRPr sz="3600" b="1">
              <a:solidFill>
                <a:srgbClr val="4F81BD"/>
              </a:solidFill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4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22" name="Google Shape;222;p34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223" name="Google Shape;22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450" y="737013"/>
            <a:ext cx="5680024" cy="432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1" name="Google Shape;231;p35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501" y="205975"/>
            <a:ext cx="5778000" cy="473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 Margin Calculation for the Distance</a:t>
            </a:r>
            <a:endParaRPr/>
          </a:p>
        </p:txBody>
      </p:sp>
      <p:sp>
        <p:nvSpPr>
          <p:cNvPr id="239" name="Google Shape;239;p36"/>
          <p:cNvSpPr txBox="1">
            <a:spLocks noGrp="1"/>
          </p:cNvSpPr>
          <p:nvPr>
            <p:ph type="body" idx="1"/>
          </p:nvPr>
        </p:nvSpPr>
        <p:spPr>
          <a:xfrm>
            <a:off x="0" y="1063375"/>
            <a:ext cx="3070500" cy="384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Transmitter Parameters: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Output Power (PTx): 11 dBm (~10 mW)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Trace Loss (Lc): 0.3 dB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Antenna Gain (Gt): 2.14 dBi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Receiver Parameters: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Receiver Sensitivity (PSens): -100.37 dBm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Trace Loss (Lc): 0.3 dB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Antenna Gain (Gr): 2.14 dBi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System Noise Figure (NF): 6.1 dB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Path Loss: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Frequency (f): 915 MHz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Distance (d): 350 meters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Transmitting Antenna Height (ht): 2 meters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Receiving Antenna Height (hr): 2 meters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000"/>
              <a:buFont typeface="Roboto"/>
              <a:buChar char="●"/>
            </a:pPr>
            <a:r>
              <a:rPr lang="en-US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Environment Factor (L): 0 dB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1500"/>
              </a:spcBef>
              <a:spcAft>
                <a:spcPts val="0"/>
              </a:spcAft>
              <a:buNone/>
            </a:pPr>
            <a:endParaRPr sz="73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5000"/>
              </a:lnSpc>
              <a:spcBef>
                <a:spcPts val="1500"/>
              </a:spcBef>
              <a:spcAft>
                <a:spcPts val="1200"/>
              </a:spcAft>
              <a:buSzPts val="852"/>
              <a:buNone/>
            </a:pPr>
            <a:endParaRPr sz="1350"/>
          </a:p>
        </p:txBody>
      </p:sp>
      <p:sp>
        <p:nvSpPr>
          <p:cNvPr id="240" name="Google Shape;240;p36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body" idx="1"/>
          </p:nvPr>
        </p:nvSpPr>
        <p:spPr>
          <a:xfrm>
            <a:off x="2979600" y="1063375"/>
            <a:ext cx="6164400" cy="36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000"/>
              </a:lnSpc>
              <a:spcBef>
                <a:spcPts val="1500"/>
              </a:spcBef>
              <a:spcAft>
                <a:spcPts val="0"/>
              </a:spcAft>
              <a:buSzPts val="275"/>
              <a:buNone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Calculation: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Path Loss (PL) =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log10(4*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f/c) + 20*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</a:t>
            </a:r>
            <a:r>
              <a:rPr lang="en-US" sz="1000" i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+ 20*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hr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+ L =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log10(4*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350*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915*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10^6/(3*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10^8)) + 20*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log10(2) + 20*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log10(2) + 0 = 94.6 dB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Total Transmit Power (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PTx_total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= 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PTx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+ Gt - Lc = 10 + 2.14 - 1 = 12.14 dBm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Free Space Loss (FSL) =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log10(4*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f/c) = 20*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log10(4*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350*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915*</a:t>
            </a:r>
            <a:r>
              <a:rPr lang="en-US" sz="1000" i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10^6/(3*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10^8)) = 82.6 dB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Received Power (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PRx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= 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PTx_total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+ Gt + Gr - PL - Lc - L = 12.14 + 2.14 + 2.14 - 94.6 - 0.3 - 6.1 = –84.6 dBm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Signal-to-Noise Ratio (SNR) = 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PRx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PSens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NF = -84.6 - 6.1- (-100.37) = 9.67 dB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Char char="●"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Link Margin (LM) = SNR - System Requirement = 9.67 - (9.7) = -0.03 dB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275"/>
              <a:buNone/>
            </a:pP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Based on this calculation, the link margin is -0.03 dB for 350m with BER 1E-4, which indicates that the link should have good reliability with </a:t>
            </a:r>
            <a:r>
              <a:rPr lang="en-US" sz="1000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profer</a:t>
            </a:r>
            <a:r>
              <a:rPr lang="en-US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margin for ~350m 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200"/>
              </a:spcAft>
              <a:buSzPts val="275"/>
              <a:buNone/>
            </a:pPr>
            <a:endParaRPr sz="10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Simulink Channel model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: can be replaced by just path loss</a:t>
            </a:r>
            <a:endParaRPr/>
          </a:p>
        </p:txBody>
      </p:sp>
      <p:sp>
        <p:nvSpPr>
          <p:cNvPr id="248" name="Google Shape;248;p37"/>
          <p:cNvSpPr txBox="1">
            <a:spLocks noGrp="1"/>
          </p:cNvSpPr>
          <p:nvPr>
            <p:ph type="body" idx="1"/>
          </p:nvPr>
        </p:nvSpPr>
        <p:spPr>
          <a:xfrm>
            <a:off x="457200" y="1399800"/>
            <a:ext cx="8229600" cy="2814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222222"/>
                </a:solidFill>
                <a:highlight>
                  <a:srgbClr val="FFFFFF"/>
                </a:highlight>
              </a:rPr>
              <a:t>For 802.15.4, the bandwidth is relatively small; hence, the channel will tend to be non frequency selective (i.e well approximated by a single scaled delta function).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222222"/>
                </a:solidFill>
                <a:highlight>
                  <a:srgbClr val="FFFFFF"/>
                </a:highlight>
              </a:rPr>
              <a:t>So there really isn’t anything fancy to do here for simulated channel models. So a simple line of sight path loss model would suffice.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>
                <a:solidFill>
                  <a:srgbClr val="222222"/>
                </a:solidFill>
                <a:highlight>
                  <a:srgbClr val="FFFFFF"/>
                </a:highlight>
              </a:rPr>
              <a:t>—Patrick</a:t>
            </a:r>
            <a:endParaRPr sz="1700"/>
          </a:p>
        </p:txBody>
      </p:sp>
      <p:sp>
        <p:nvSpPr>
          <p:cNvPr id="249" name="Google Shape;249;p37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4F81BD"/>
                </a:solidFill>
              </a:rPr>
              <a:t>Future</a:t>
            </a:r>
            <a:r>
              <a:rPr lang="en-US"/>
              <a:t> </a:t>
            </a:r>
            <a:r>
              <a:rPr lang="en-US" sz="2600">
                <a:solidFill>
                  <a:srgbClr val="4F81BD"/>
                </a:solidFill>
              </a:rPr>
              <a:t>work</a:t>
            </a:r>
            <a:endParaRPr/>
          </a:p>
        </p:txBody>
      </p:sp>
      <p:sp>
        <p:nvSpPr>
          <p:cNvPr id="256" name="Google Shape;256;p38"/>
          <p:cNvSpPr txBox="1">
            <a:spLocks noGrp="1"/>
          </p:cNvSpPr>
          <p:nvPr>
            <p:ph type="body" idx="1"/>
          </p:nvPr>
        </p:nvSpPr>
        <p:spPr>
          <a:xfrm>
            <a:off x="457200" y="1063376"/>
            <a:ext cx="8229600" cy="339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457200" lvl="0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-US" u="sng">
                <a:highlight>
                  <a:srgbClr val="B7B7B7"/>
                </a:highlight>
              </a:rPr>
              <a:t>Link budget analysis : range vs. BER</a:t>
            </a:r>
            <a:endParaRPr u="sng">
              <a:highlight>
                <a:srgbClr val="B7B7B7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u="sng">
                <a:highlight>
                  <a:srgbClr val="B7B7B7"/>
                </a:highlight>
              </a:rPr>
              <a:t>RF Frontend + chanel model with Simulink for timing recovery simulation of baseband.</a:t>
            </a:r>
            <a:endParaRPr u="sng">
              <a:highlight>
                <a:srgbClr val="B7B7B7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u="sng">
                <a:highlight>
                  <a:srgbClr val="B7B7B7"/>
                </a:highlight>
              </a:rPr>
              <a:t>Rx/Tx chain integration</a:t>
            </a:r>
            <a:r>
              <a:rPr lang="en-US"/>
              <a:t> and performance test.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: LVDS connector is required to thest I/Q radio mode vis LVDS interface. </a:t>
            </a:r>
            <a:endParaRPr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Mixed signal part &amp; FPGA interoperability test.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: FPGA is got delayed to be ready.</a:t>
            </a:r>
            <a:endParaRPr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US"/>
              <a:t>Troubleshooting for whole system operation.</a:t>
            </a:r>
            <a:endParaRPr/>
          </a:p>
        </p:txBody>
      </p:sp>
      <p:sp>
        <p:nvSpPr>
          <p:cNvPr id="257" name="Google Shape;257;p38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RXDCLK of LVDS interface</a:t>
            </a:r>
            <a:endParaRPr/>
          </a:p>
        </p:txBody>
      </p:sp>
      <p:sp>
        <p:nvSpPr>
          <p:cNvPr id="265" name="Google Shape;265;p39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266" name="Google Shape;2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820" y="1063375"/>
            <a:ext cx="6260255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4F81BD"/>
                </a:solidFill>
              </a:rPr>
              <a:t>RF Frontend + Mixed signal parts list</a:t>
            </a: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5779"/>
            <a:ext cx="8839204" cy="582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rgbClr val="4F81BD"/>
                </a:solidFill>
              </a:rPr>
              <a:t>Block Diagram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650" y="368825"/>
            <a:ext cx="4127986" cy="46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4300" b="1">
                <a:solidFill>
                  <a:srgbClr val="4F81BD"/>
                </a:solidFill>
              </a:rPr>
              <a:t>RX</a:t>
            </a:r>
            <a:endParaRPr sz="3600" b="1">
              <a:solidFill>
                <a:srgbClr val="4F81BD"/>
              </a:solidFill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872975"/>
            <a:ext cx="8839202" cy="41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547600" y="128504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4F81BD"/>
                </a:solidFill>
              </a:rPr>
              <a:t>Rx RF BPF</a:t>
            </a:r>
            <a:endParaRPr sz="2600">
              <a:solidFill>
                <a:srgbClr val="4F81BD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638" y="985904"/>
            <a:ext cx="8530714" cy="3476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body" idx="1"/>
          </p:nvPr>
        </p:nvSpPr>
        <p:spPr>
          <a:xfrm>
            <a:off x="321575" y="108000"/>
            <a:ext cx="7363800" cy="489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440"/>
              <a:buNone/>
            </a:pPr>
            <a:r>
              <a:rPr lang="en-US" sz="1200" b="1"/>
              <a:t>&lt;Required Eb/No (Energy per bit to Noise power density ratio) of the AT86RF215 transceiver &gt;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: Packet Error Rate (PER) of less than 10% in MR-O-QPSK mode with a PSDU length of 20 octets, a PSDU data rate of 50 kbps and a 200 kHz chip rate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Bit rate = PSDU data rate / (8 x PSDU length)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            = 50 kbps / (8 x 20)  = 31.25 bps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Required BER to achieve PER &lt; 10%: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BER = (PER / PSDU length)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        = (0.1 / 20) = 0.005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By formula Eb/No = (Bit rate / Chip rate) x (log2(M) / BER),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-US" sz="1200"/>
              <a:t>Eb/No = (31.25 bps / 200 kHz) x (log2(4) / 0.005)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rPr lang="en-US" sz="1200"/>
              <a:t>           =</a:t>
            </a:r>
            <a:r>
              <a:rPr lang="en-US" sz="1200" b="1">
                <a:highlight>
                  <a:srgbClr val="FFFF00"/>
                </a:highlight>
              </a:rPr>
              <a:t> 24.14 dB</a:t>
            </a:r>
            <a:endParaRPr sz="1200" b="1">
              <a:highlight>
                <a:srgbClr val="FFFF00"/>
              </a:highlight>
            </a:endParaRPr>
          </a:p>
        </p:txBody>
      </p:sp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 sensitivity of AT86RF215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ldNum" idx="12"/>
          </p:nvPr>
        </p:nvSpPr>
        <p:spPr>
          <a:xfrm>
            <a:off x="7315200" y="4767263"/>
            <a:ext cx="1371600" cy="273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875" y="1020125"/>
            <a:ext cx="5562274" cy="375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838</Words>
  <Application>Microsoft Office PowerPoint</Application>
  <PresentationFormat>On-screen Show (16:9)</PresentationFormat>
  <Paragraphs>125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Roboto</vt:lpstr>
      <vt:lpstr>Calibri</vt:lpstr>
      <vt:lpstr>Simple Light</vt:lpstr>
      <vt:lpstr>802.15.4 Project The Northernites</vt:lpstr>
      <vt:lpstr>802.15.4 Project RF Front End </vt:lpstr>
      <vt:lpstr>RF Frontend + Mixed signal parts list</vt:lpstr>
      <vt:lpstr>Block Diagram</vt:lpstr>
      <vt:lpstr>RX</vt:lpstr>
      <vt:lpstr>PowerPoint Presentation</vt:lpstr>
      <vt:lpstr>Rx RF BPF</vt:lpstr>
      <vt:lpstr>PowerPoint Presentation</vt:lpstr>
      <vt:lpstr>Reference sensitivity of AT86RF215</vt:lpstr>
      <vt:lpstr>Discrete components case for AT86RF215 equivalent modeling ( by adjusting required comp specs+ chosen comp specs.)  </vt:lpstr>
      <vt:lpstr>By AT86RF215 specifications ( by AT86RF215 specification vs. provided sensitivity)</vt:lpstr>
      <vt:lpstr>Required Eb/No for BPSK+ReedSolomon(15,11) ( assumed for link budget calculation target )</vt:lpstr>
      <vt:lpstr>Discrete components model for AT86RF215 for our design</vt:lpstr>
      <vt:lpstr>Discrete components case- improved by removing BPF</vt:lpstr>
      <vt:lpstr>By AT86RF215 our design ( by AT86RF215 specification vs. provided sensitivity)</vt:lpstr>
      <vt:lpstr>Cascaded  calculation equivalent to AT86RF215 by required component specifications + ADC making the performance same to the AT86RF215 design </vt:lpstr>
      <vt:lpstr>Cascaded  calculation equivalent to AT86RF215 by required component specifications + ADC we can use</vt:lpstr>
      <vt:lpstr>TX</vt:lpstr>
      <vt:lpstr>Transmitter</vt:lpstr>
      <vt:lpstr>PowerPoint Presentation</vt:lpstr>
      <vt:lpstr>PowerPoint Presentation</vt:lpstr>
      <vt:lpstr>Link Margin Calculation for the Distance</vt:lpstr>
      <vt:lpstr>Simulink Channel model : can be replaced by just path loss</vt:lpstr>
      <vt:lpstr>Future work</vt:lpstr>
      <vt:lpstr>RXDCLK of LVDS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802.15.4 Project The Northernites</dc:title>
  <cp:lastModifiedBy>Eric Pae (Sang Ryul)</cp:lastModifiedBy>
  <cp:revision>2</cp:revision>
  <dcterms:modified xsi:type="dcterms:W3CDTF">2023-05-18T23:59:53Z</dcterms:modified>
</cp:coreProperties>
</file>